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4" r:id="rId1"/>
  </p:sldMasterIdLst>
  <p:notesMasterIdLst>
    <p:notesMasterId r:id="rId25"/>
  </p:notesMasterIdLst>
  <p:sldIdLst>
    <p:sldId id="256" r:id="rId2"/>
    <p:sldId id="265" r:id="rId3"/>
    <p:sldId id="267" r:id="rId4"/>
    <p:sldId id="271" r:id="rId5"/>
    <p:sldId id="272" r:id="rId6"/>
    <p:sldId id="282" r:id="rId7"/>
    <p:sldId id="287" r:id="rId8"/>
    <p:sldId id="279" r:id="rId9"/>
    <p:sldId id="296" r:id="rId10"/>
    <p:sldId id="286" r:id="rId11"/>
    <p:sldId id="275" r:id="rId12"/>
    <p:sldId id="299" r:id="rId13"/>
    <p:sldId id="290" r:id="rId14"/>
    <p:sldId id="291" r:id="rId15"/>
    <p:sldId id="292" r:id="rId16"/>
    <p:sldId id="298" r:id="rId17"/>
    <p:sldId id="300" r:id="rId18"/>
    <p:sldId id="283" r:id="rId19"/>
    <p:sldId id="289" r:id="rId20"/>
    <p:sldId id="284" r:id="rId21"/>
    <p:sldId id="288" r:id="rId22"/>
    <p:sldId id="278" r:id="rId23"/>
    <p:sldId id="29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8509"/>
    <p:restoredTop sz="94676"/>
  </p:normalViewPr>
  <p:slideViewPr>
    <p:cSldViewPr snapToGrid="0" snapToObjects="1">
      <p:cViewPr varScale="1">
        <p:scale>
          <a:sx n="55" d="100"/>
          <a:sy n="55" d="100"/>
        </p:scale>
        <p:origin x="200" y="1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03AF5-B955-9646-A054-91B875D940AD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5F2AB2-9C3F-3447-AA77-BE5E45A0B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70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F2AB2-9C3F-3447-AA77-BE5E45A0B88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97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F92D4-3D4B-F64B-A983-DD02CDCF16E0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2244969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5BD6F-D53F-2C49-B42D-6A0C9C53E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854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F92D4-3D4B-F64B-A983-DD02CDCF16E0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2244969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5BD6F-D53F-2C49-B42D-6A0C9C53E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18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F92D4-3D4B-F64B-A983-DD02CDCF16E0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2244969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5BD6F-D53F-2C49-B42D-6A0C9C53E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54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F92D4-3D4B-F64B-A983-DD02CDCF16E0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2244969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5BD6F-D53F-2C49-B42D-6A0C9C53E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6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F92D4-3D4B-F64B-A983-DD02CDCF16E0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2244969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5BD6F-D53F-2C49-B42D-6A0C9C53E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503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F92D4-3D4B-F64B-A983-DD02CDCF16E0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2244969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5BD6F-D53F-2C49-B42D-6A0C9C53E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49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F92D4-3D4B-F64B-A983-DD02CDCF16E0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2244969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5BD6F-D53F-2C49-B42D-6A0C9C53E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837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F92D4-3D4B-F64B-A983-DD02CDCF16E0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2244969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5BD6F-D53F-2C49-B42D-6A0C9C53E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502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F92D4-3D4B-F64B-A983-DD02CDCF16E0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2244969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5BD6F-D53F-2C49-B42D-6A0C9C53E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08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F92D4-3D4B-F64B-A983-DD02CDCF16E0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2244969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5BD6F-D53F-2C49-B42D-6A0C9C53E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789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F92D4-3D4B-F64B-A983-DD02CDCF16E0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224496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5BD6F-D53F-2C49-B42D-6A0C9C53E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044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16016" y="6443187"/>
            <a:ext cx="21275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9F92D4-3D4B-F64B-A983-DD02CDCF16E0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44318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55BD6F-D53F-2C49-B42D-6A0C9C53E21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5999" y="6356351"/>
            <a:ext cx="6096001" cy="5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82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93/infdis/jiv367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plos.org/plosbiology/article?id=10.1371/journal.pbio.2004974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26/scitranslmed.abd3601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83A5B-0E70-C74A-9025-91949FFC15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Quantifying the Breadth of Vaccine Responses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55D576-BF4A-304E-AA4C-24D3D8FEA9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Amanda Skarlupka</a:t>
            </a:r>
          </a:p>
          <a:p>
            <a:r>
              <a:rPr lang="en-US" dirty="0"/>
              <a:t>11/15/21</a:t>
            </a:r>
          </a:p>
        </p:txBody>
      </p:sp>
    </p:spTree>
    <p:extLst>
      <p:ext uri="{BB962C8B-B14F-4D97-AF65-F5344CB8AC3E}">
        <p14:creationId xmlns:p14="http://schemas.microsoft.com/office/powerpoint/2010/main" val="1496061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8E2384-9FEC-A048-A113-87947A7D2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Antigenic Cartography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28290D3-BB39-3F45-B160-27160D4BAF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883" y="757164"/>
            <a:ext cx="2286747" cy="5029274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341D0DB-14A5-4246-B4A8-8E8CFA7DAE8F}"/>
              </a:ext>
            </a:extLst>
          </p:cNvPr>
          <p:cNvCxnSpPr/>
          <p:nvPr/>
        </p:nvCxnSpPr>
        <p:spPr>
          <a:xfrm>
            <a:off x="10729913" y="1385888"/>
            <a:ext cx="0" cy="44005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53EF261-EAE0-2C4B-9331-31CAA4AE4A6E}"/>
              </a:ext>
            </a:extLst>
          </p:cNvPr>
          <p:cNvSpPr txBox="1"/>
          <p:nvPr/>
        </p:nvSpPr>
        <p:spPr>
          <a:xfrm>
            <a:off x="10822661" y="3074014"/>
            <a:ext cx="10622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Antigenic</a:t>
            </a:r>
          </a:p>
          <a:p>
            <a:r>
              <a:rPr lang="en-US" dirty="0"/>
              <a:t>Drift</a:t>
            </a:r>
          </a:p>
          <a:p>
            <a:r>
              <a:rPr lang="en-US" dirty="0"/>
              <a:t>Over</a:t>
            </a:r>
          </a:p>
          <a:p>
            <a:r>
              <a:rPr lang="en-US" dirty="0"/>
              <a:t>Time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2D5181-29ED-AA45-A0CB-4D7089D3AA5A}"/>
              </a:ext>
            </a:extLst>
          </p:cNvPr>
          <p:cNvSpPr txBox="1"/>
          <p:nvPr/>
        </p:nvSpPr>
        <p:spPr>
          <a:xfrm>
            <a:off x="714375" y="1585298"/>
            <a:ext cx="60925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the experimental antibody data (HAI titers) create a matrix of [sera x virus]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Grid lines are Antigenic distance units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 unit = 1 2-fold change in HAI titer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Distances between viruses used as a measurement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9FF8B03-116A-7D48-B93E-017C191534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49047" y="3564025"/>
            <a:ext cx="6990735" cy="265065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094DEC-9E66-4A4A-B22A-92A0725DB17B}"/>
              </a:ext>
            </a:extLst>
          </p:cNvPr>
          <p:cNvSpPr txBox="1"/>
          <p:nvPr/>
        </p:nvSpPr>
        <p:spPr>
          <a:xfrm>
            <a:off x="10769373" y="0"/>
            <a:ext cx="135738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Smith DJ, </a:t>
            </a:r>
            <a:r>
              <a:rPr lang="en-US" sz="1000" dirty="0" err="1"/>
              <a:t>Lapedes</a:t>
            </a:r>
            <a:r>
              <a:rPr lang="en-US" sz="1000" dirty="0"/>
              <a:t> AS, de Jong JC, </a:t>
            </a:r>
            <a:r>
              <a:rPr lang="en-US" sz="1000" dirty="0" err="1"/>
              <a:t>Bestebroer</a:t>
            </a:r>
            <a:r>
              <a:rPr lang="en-US" sz="1000" dirty="0"/>
              <a:t> TM, </a:t>
            </a:r>
            <a:r>
              <a:rPr lang="en-US" sz="1000" dirty="0" err="1"/>
              <a:t>Rimmelzwaan</a:t>
            </a:r>
            <a:r>
              <a:rPr lang="en-US" sz="1000" dirty="0"/>
              <a:t> GF, Osterhaus AD, </a:t>
            </a:r>
            <a:r>
              <a:rPr lang="en-US" sz="1000" dirty="0" err="1"/>
              <a:t>Fouchier</a:t>
            </a:r>
            <a:r>
              <a:rPr lang="en-US" sz="1000" dirty="0"/>
              <a:t> RA. Mapping the antigenic and genetic evolution of influenza virus. Science. 2004 Jul 16;305(5682):371-6. </a:t>
            </a:r>
            <a:r>
              <a:rPr lang="en-US" sz="1000" dirty="0" err="1"/>
              <a:t>doi</a:t>
            </a:r>
            <a:r>
              <a:rPr lang="en-US" sz="1000" dirty="0"/>
              <a:t>: 10.1126/science.1097211. </a:t>
            </a:r>
            <a:r>
              <a:rPr lang="en-US" sz="1000" dirty="0" err="1"/>
              <a:t>Epub</a:t>
            </a:r>
            <a:r>
              <a:rPr lang="en-US" sz="1000" dirty="0"/>
              <a:t> 2004 Jun 24. PMID: 15218094.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BE497D-AA45-3F42-953C-AC5B9303D282}"/>
              </a:ext>
            </a:extLst>
          </p:cNvPr>
          <p:cNvSpPr txBox="1"/>
          <p:nvPr/>
        </p:nvSpPr>
        <p:spPr>
          <a:xfrm>
            <a:off x="1928299" y="6149348"/>
            <a:ext cx="29386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Created with </a:t>
            </a:r>
            <a:r>
              <a:rPr lang="en-US" sz="1000" dirty="0" err="1"/>
              <a:t>BioRender.com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58252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8F47-D46C-C747-B0E7-B02B70884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Landscapes include antigenic distance information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9B78BC-EA08-934B-BACB-133A61390D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79996" y="1825625"/>
            <a:ext cx="2898008" cy="4351338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D02309-CBCC-8C49-9031-0C2761B10C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8496" y="1825625"/>
            <a:ext cx="613530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Goal: </a:t>
            </a:r>
            <a:r>
              <a:rPr lang="en-US" dirty="0"/>
              <a:t>Visualize individual’s breadth to antigenic history</a:t>
            </a:r>
          </a:p>
          <a:p>
            <a:r>
              <a:rPr lang="en-US" dirty="0"/>
              <a:t>Antigenic cartography</a:t>
            </a:r>
          </a:p>
          <a:p>
            <a:pPr lvl="1"/>
            <a:r>
              <a:rPr lang="en-US" dirty="0"/>
              <a:t>Summary path using time of isolation</a:t>
            </a:r>
          </a:p>
          <a:p>
            <a:r>
              <a:rPr lang="en-US" dirty="0"/>
              <a:t>Use the individual’s serum titers to the viruses in the Z-axis. Fit locally-weighted multiple linear regression surface</a:t>
            </a:r>
          </a:p>
          <a:p>
            <a:r>
              <a:rPr lang="en-US" dirty="0"/>
              <a:t>Follow the summary path</a:t>
            </a:r>
          </a:p>
          <a:p>
            <a:r>
              <a:rPr lang="en-US" dirty="0"/>
              <a:t>Reduce to 2 dimensions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1D4F23-474A-DC4E-B9D3-D927FDC8086D}"/>
              </a:ext>
            </a:extLst>
          </p:cNvPr>
          <p:cNvSpPr txBox="1"/>
          <p:nvPr/>
        </p:nvSpPr>
        <p:spPr>
          <a:xfrm>
            <a:off x="6514289" y="6457890"/>
            <a:ext cx="5055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Fonville JM, Wilks SH, James SL, et al. Antibody landscapes after influenza virus infection or vaccination. </a:t>
            </a:r>
            <a:r>
              <a:rPr lang="en-US" sz="1000" i="1" dirty="0"/>
              <a:t>Science</a:t>
            </a:r>
            <a:r>
              <a:rPr lang="en-US" sz="1000" dirty="0"/>
              <a:t>. 2014;346(6212):996-1000. doi:10.1126/science.1256427</a:t>
            </a:r>
          </a:p>
        </p:txBody>
      </p:sp>
    </p:spTree>
    <p:extLst>
      <p:ext uri="{BB962C8B-B14F-4D97-AF65-F5344CB8AC3E}">
        <p14:creationId xmlns:p14="http://schemas.microsoft.com/office/powerpoint/2010/main" val="77066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10D1-3BA6-6D42-B309-A5CFF86E3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Antigenic Landscape profiles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5F83AF-754E-FE4C-80E0-E6079B115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96664" y="1554480"/>
            <a:ext cx="5230515" cy="448754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X-axis is the antigenic distance from the cartography results</a:t>
            </a:r>
          </a:p>
          <a:p>
            <a:r>
              <a:rPr lang="en-US" dirty="0"/>
              <a:t>Reference point usually starts at 1968 virus</a:t>
            </a:r>
          </a:p>
          <a:p>
            <a:r>
              <a:rPr lang="en-US" dirty="0"/>
              <a:t>Antigenically related viruses are have shorter distances</a:t>
            </a:r>
          </a:p>
          <a:p>
            <a:r>
              <a:rPr lang="en-US" dirty="0"/>
              <a:t>Strain-specific responses will be steep peaks</a:t>
            </a:r>
          </a:p>
          <a:p>
            <a:r>
              <a:rPr lang="en-US" dirty="0"/>
              <a:t>Broadly-reactive will be hills</a:t>
            </a:r>
          </a:p>
          <a:p>
            <a:endParaRPr lang="en-US" dirty="0"/>
          </a:p>
          <a:p>
            <a:r>
              <a:rPr lang="en-US" dirty="0"/>
              <a:t>Previously used to look at:</a:t>
            </a:r>
          </a:p>
          <a:p>
            <a:pPr lvl="1"/>
            <a:r>
              <a:rPr lang="en-US" sz="2800" dirty="0"/>
              <a:t>Back-boosting</a:t>
            </a:r>
          </a:p>
          <a:p>
            <a:pPr lvl="1"/>
            <a:r>
              <a:rPr lang="en-US" sz="2800" dirty="0"/>
              <a:t>Predicting infection history</a:t>
            </a:r>
          </a:p>
          <a:p>
            <a:pPr lvl="1"/>
            <a:r>
              <a:rPr lang="en-US" sz="2800" dirty="0"/>
              <a:t>Breadth of IgG responses</a:t>
            </a:r>
          </a:p>
          <a:p>
            <a:pPr lvl="1"/>
            <a:r>
              <a:rPr lang="en-US" sz="2800" dirty="0"/>
              <a:t>An individual’s antibody profile </a:t>
            </a:r>
          </a:p>
          <a:p>
            <a:endParaRPr lang="en-US" dirty="0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13008655-27EF-8C4C-AAAD-DFEF7198D9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2400" y="2451404"/>
            <a:ext cx="6019800" cy="282990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A556AA-15BE-A241-A68C-4E58BEE598CC}"/>
              </a:ext>
            </a:extLst>
          </p:cNvPr>
          <p:cNvSpPr txBox="1"/>
          <p:nvPr/>
        </p:nvSpPr>
        <p:spPr>
          <a:xfrm>
            <a:off x="152400" y="6392218"/>
            <a:ext cx="579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Wilks, S. (2017). </a:t>
            </a:r>
            <a:r>
              <a:rPr lang="en-US" sz="1000" dirty="0" err="1"/>
              <a:t>Visualisation</a:t>
            </a:r>
            <a:r>
              <a:rPr lang="en-US" sz="1000" dirty="0"/>
              <a:t> and analysis of patterns in serological data using "antibody landscapes". PhD </a:t>
            </a:r>
            <a:r>
              <a:rPr lang="en-US" sz="1000" dirty="0" err="1"/>
              <a:t>Disseration</a:t>
            </a:r>
            <a:r>
              <a:rPr lang="en-US" sz="1000" dirty="0"/>
              <a:t>. UK </a:t>
            </a:r>
          </a:p>
        </p:txBody>
      </p:sp>
    </p:spTree>
    <p:extLst>
      <p:ext uri="{BB962C8B-B14F-4D97-AF65-F5344CB8AC3E}">
        <p14:creationId xmlns:p14="http://schemas.microsoft.com/office/powerpoint/2010/main" val="1424140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8B0CD-E454-9046-919B-7CE784D41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of Antibody Profiles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53B9CF0-519A-0D4F-8E01-E8FF63241C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663" r="-1"/>
          <a:stretch/>
        </p:blipFill>
        <p:spPr>
          <a:xfrm>
            <a:off x="2239510" y="1557081"/>
            <a:ext cx="3932690" cy="461988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713E6C-8D67-5942-BC6F-6EE65893462B}"/>
              </a:ext>
            </a:extLst>
          </p:cNvPr>
          <p:cNvSpPr txBox="1"/>
          <p:nvPr/>
        </p:nvSpPr>
        <p:spPr>
          <a:xfrm>
            <a:off x="0" y="6304002"/>
            <a:ext cx="5998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Yang B, </a:t>
            </a:r>
            <a:r>
              <a:rPr lang="en-US" sz="1000" dirty="0" err="1"/>
              <a:t>Lessler</a:t>
            </a:r>
            <a:r>
              <a:rPr lang="en-US" sz="1000" dirty="0"/>
              <a:t> J, Zhu H, Jiang CQ, Read JM, Hay JA, et al. (2020) Life course exposures continually shape antibody profiles and risk of seroconversion to influenza. </a:t>
            </a:r>
            <a:r>
              <a:rPr lang="en-US" sz="1000" dirty="0" err="1"/>
              <a:t>PLoS</a:t>
            </a:r>
            <a:r>
              <a:rPr lang="en-US" sz="1000" dirty="0"/>
              <a:t> </a:t>
            </a:r>
            <a:r>
              <a:rPr lang="en-US" sz="1000" dirty="0" err="1"/>
              <a:t>Pathog</a:t>
            </a:r>
            <a:r>
              <a:rPr lang="en-US" sz="1000" dirty="0"/>
              <a:t> 16(7): e1008635. https://</a:t>
            </a:r>
            <a:r>
              <a:rPr lang="en-US" sz="1000" dirty="0" err="1"/>
              <a:t>doi.org</a:t>
            </a:r>
            <a:r>
              <a:rPr lang="en-US" sz="1000" dirty="0"/>
              <a:t>/10.1371/journal.ppat.1008635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1EB710-AF3E-0746-AC9D-5F15F95B92E5}"/>
              </a:ext>
            </a:extLst>
          </p:cNvPr>
          <p:cNvSpPr txBox="1"/>
          <p:nvPr/>
        </p:nvSpPr>
        <p:spPr>
          <a:xfrm>
            <a:off x="522515" y="1825625"/>
            <a:ext cx="1491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 under the curve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DA993-049B-F540-A5A7-57CC59AFAB14}"/>
              </a:ext>
            </a:extLst>
          </p:cNvPr>
          <p:cNvSpPr txBox="1"/>
          <p:nvPr/>
        </p:nvSpPr>
        <p:spPr>
          <a:xfrm>
            <a:off x="522514" y="3282175"/>
            <a:ext cx="1491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Proportion of time above threshold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1D835C-3D97-9348-8B00-F62C9F3E65C6}"/>
              </a:ext>
            </a:extLst>
          </p:cNvPr>
          <p:cNvSpPr txBox="1"/>
          <p:nvPr/>
        </p:nvSpPr>
        <p:spPr>
          <a:xfrm>
            <a:off x="508681" y="5015724"/>
            <a:ext cx="1491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Titer year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4D326A-4AC5-A442-A0D1-051D7E8EABB0}"/>
              </a:ext>
            </a:extLst>
          </p:cNvPr>
          <p:cNvSpPr txBox="1"/>
          <p:nvPr/>
        </p:nvSpPr>
        <p:spPr>
          <a:xfrm>
            <a:off x="6425916" y="1964124"/>
            <a:ext cx="3426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Exclusion of pre-birth strains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5527F5-0E98-3E4F-B598-8B91DB777D34}"/>
              </a:ext>
            </a:extLst>
          </p:cNvPr>
          <p:cNvSpPr txBox="1"/>
          <p:nvPr/>
        </p:nvSpPr>
        <p:spPr>
          <a:xfrm>
            <a:off x="6425916" y="3143675"/>
            <a:ext cx="4151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Proportion out of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Threshold decided by researcher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1:40 used for protection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1:10 used for detection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B74B0-4186-2C48-93F7-FE4F2679D503}"/>
              </a:ext>
            </a:extLst>
          </p:cNvPr>
          <p:cNvSpPr/>
          <p:nvPr/>
        </p:nvSpPr>
        <p:spPr>
          <a:xfrm>
            <a:off x="6425915" y="4699635"/>
            <a:ext cx="54177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immunity to strains circulating at different times contributes to the overall immune 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Childhood biased: year is closer to birth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Equally biased: year is half the age of the individual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8379362-264F-EA44-B834-4BF51B18F3C1}"/>
              </a:ext>
            </a:extLst>
          </p:cNvPr>
          <p:cNvCxnSpPr/>
          <p:nvPr/>
        </p:nvCxnSpPr>
        <p:spPr>
          <a:xfrm>
            <a:off x="522514" y="3015342"/>
            <a:ext cx="1084511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C633A73-B6AA-6B4B-A318-71D6EB7588DC}"/>
              </a:ext>
            </a:extLst>
          </p:cNvPr>
          <p:cNvCxnSpPr/>
          <p:nvPr/>
        </p:nvCxnSpPr>
        <p:spPr>
          <a:xfrm>
            <a:off x="575469" y="4615542"/>
            <a:ext cx="1084511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773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C3CCE-6C1C-AB4A-83B0-7052DE3F4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126ED-5C16-A44C-B3C0-1E20E8EA1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Representative Panel and count the response</a:t>
            </a:r>
          </a:p>
          <a:p>
            <a:r>
              <a:rPr lang="en-US" dirty="0"/>
              <a:t>Antigenic Landscape by strain</a:t>
            </a:r>
          </a:p>
          <a:p>
            <a:pPr lvl="1"/>
            <a:r>
              <a:rPr lang="en-US" dirty="0"/>
              <a:t>HAI titer VS the strain (categorical)</a:t>
            </a:r>
          </a:p>
          <a:p>
            <a:r>
              <a:rPr lang="en-US" dirty="0"/>
              <a:t>Antigenic Landscape by year</a:t>
            </a:r>
          </a:p>
          <a:p>
            <a:pPr lvl="1"/>
            <a:r>
              <a:rPr lang="en-US" dirty="0"/>
              <a:t>HAI titer VS the year of virus isolation (continuous)</a:t>
            </a:r>
          </a:p>
          <a:p>
            <a:r>
              <a:rPr lang="en-US" dirty="0"/>
              <a:t>Antigenic Landscape by Antigenic Distance</a:t>
            </a:r>
          </a:p>
          <a:p>
            <a:pPr lvl="1"/>
            <a:r>
              <a:rPr lang="en-US" dirty="0"/>
              <a:t>HAI titer VS the distance from the beginning of a summary path</a:t>
            </a:r>
          </a:p>
          <a:p>
            <a:pPr lvl="1"/>
            <a:r>
              <a:rPr lang="en-US" dirty="0"/>
              <a:t>HAI titer VS the distance from specified starting point</a:t>
            </a:r>
          </a:p>
          <a:p>
            <a:r>
              <a:rPr lang="en-US" dirty="0"/>
              <a:t>Quantification:</a:t>
            </a:r>
          </a:p>
          <a:p>
            <a:pPr lvl="1"/>
            <a:r>
              <a:rPr lang="en-US" dirty="0"/>
              <a:t>Area under the curve, change in profiles, width of the time frame, average titer year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C7533AD-EECE-3345-8587-52671D192ACE}"/>
              </a:ext>
            </a:extLst>
          </p:cNvPr>
          <p:cNvCxnSpPr/>
          <p:nvPr/>
        </p:nvCxnSpPr>
        <p:spPr>
          <a:xfrm>
            <a:off x="9558528" y="1914144"/>
            <a:ext cx="0" cy="32430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A91BB0B-5125-2746-8FF1-0F7F486DB0CF}"/>
              </a:ext>
            </a:extLst>
          </p:cNvPr>
          <p:cNvSpPr txBox="1"/>
          <p:nvPr/>
        </p:nvSpPr>
        <p:spPr>
          <a:xfrm>
            <a:off x="9558528" y="2704683"/>
            <a:ext cx="1926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Increasing in Information</a:t>
            </a:r>
          </a:p>
        </p:txBody>
      </p:sp>
    </p:spTree>
    <p:extLst>
      <p:ext uri="{BB962C8B-B14F-4D97-AF65-F5344CB8AC3E}">
        <p14:creationId xmlns:p14="http://schemas.microsoft.com/office/powerpoint/2010/main" val="317656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C3CCE-6C1C-AB4A-83B0-7052DE3F4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Overall: Antigenic Distances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126ED-5C16-A44C-B3C0-1E20E8EA1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Antigenic distances can be calculated using different assays</a:t>
            </a:r>
          </a:p>
          <a:p>
            <a:pPr lvl="1"/>
            <a:r>
              <a:rPr lang="en-US" dirty="0"/>
              <a:t>Most commonly HAI </a:t>
            </a:r>
          </a:p>
          <a:p>
            <a:r>
              <a:rPr lang="en-US" dirty="0"/>
              <a:t>Antigenic landscapes incorporate the difference between tested strains and the magnitude of the antibody response</a:t>
            </a:r>
          </a:p>
          <a:p>
            <a:r>
              <a:rPr lang="en-US" dirty="0"/>
              <a:t>Potential to include multiple assay results</a:t>
            </a:r>
          </a:p>
          <a:p>
            <a:r>
              <a:rPr lang="en-US" dirty="0"/>
              <a:t>Visualization of high dimensional date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90C54E3-AD4B-4448-91AA-BAC1BE1778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92"/>
          <a:stretch/>
        </p:blipFill>
        <p:spPr>
          <a:xfrm>
            <a:off x="7138704" y="4130871"/>
            <a:ext cx="4944439" cy="21810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1DF418-AE6F-2D4A-82EF-1894D3495407}"/>
              </a:ext>
            </a:extLst>
          </p:cNvPr>
          <p:cNvSpPr txBox="1"/>
          <p:nvPr/>
        </p:nvSpPr>
        <p:spPr>
          <a:xfrm>
            <a:off x="8020067" y="3694071"/>
            <a:ext cx="3333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Which vaccine performed better?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02E0D9-BAFB-9C49-B5FC-B2B0B300F3A0}"/>
              </a:ext>
            </a:extLst>
          </p:cNvPr>
          <p:cNvSpPr txBox="1"/>
          <p:nvPr/>
        </p:nvSpPr>
        <p:spPr>
          <a:xfrm>
            <a:off x="0" y="6457890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Reneer</a:t>
            </a:r>
            <a:r>
              <a:rPr lang="en-US" sz="1000" dirty="0"/>
              <a:t>, et. al. 2020. Computationally Optimized Broadly Reactive H2 HA Influenza Vaccines Elicited Broadly Cross-Reactive Antibodies and Protected Mice from Viral Challenges. 10.1128/JVI.01526-20</a:t>
            </a:r>
          </a:p>
        </p:txBody>
      </p:sp>
    </p:spTree>
    <p:extLst>
      <p:ext uri="{BB962C8B-B14F-4D97-AF65-F5344CB8AC3E}">
        <p14:creationId xmlns:p14="http://schemas.microsoft.com/office/powerpoint/2010/main" val="3826493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C3CCE-6C1C-AB4A-83B0-7052DE3F4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126ED-5C16-A44C-B3C0-1E20E8EA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8402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Quantification of breadth would allow for rigorous vaccine selection</a:t>
            </a:r>
          </a:p>
          <a:p>
            <a:pPr lvl="1"/>
            <a:r>
              <a:rPr lang="en-US" dirty="0"/>
              <a:t>Defining thresholds and values for selection instead of guessing which vaccine to move to the next stage</a:t>
            </a:r>
          </a:p>
          <a:p>
            <a:r>
              <a:rPr lang="en-US" dirty="0"/>
              <a:t>Weighting can be added</a:t>
            </a:r>
          </a:p>
          <a:p>
            <a:pPr lvl="1"/>
            <a:r>
              <a:rPr lang="en-US" dirty="0"/>
              <a:t>If it’s more advantageous for the vaccine to protect against human H1N1 instead of swine H1N1, then the selection criteria can be adjusted</a:t>
            </a:r>
          </a:p>
          <a:p>
            <a:r>
              <a:rPr lang="en-US" dirty="0"/>
              <a:t>Inclusion of different assays</a:t>
            </a:r>
          </a:p>
          <a:p>
            <a:r>
              <a:rPr lang="en-US" dirty="0"/>
              <a:t>Comparison of different research groups results</a:t>
            </a:r>
          </a:p>
          <a:p>
            <a:pPr lvl="1"/>
            <a:r>
              <a:rPr lang="en-US" dirty="0"/>
              <a:t>Antigenic distances allows for comparison of groups that are using different viruses</a:t>
            </a:r>
          </a:p>
          <a:p>
            <a:pPr lvl="1"/>
            <a:r>
              <a:rPr lang="en-US" dirty="0"/>
              <a:t>Bris/18 and MI/15 have similar distances but are three years apart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069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94C1-AF47-CE48-B18F-2F83B4E18E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42D3E27-8B07-9A44-A620-94C3FAA055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393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144BA-CA63-284F-BA72-BA1D99B4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Antigenic Landscapes without Distances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043B54D-A006-E045-9226-AFCAFDDDD4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tretch/>
        </p:blipFill>
        <p:spPr>
          <a:xfrm>
            <a:off x="1055914" y="1263118"/>
            <a:ext cx="3995058" cy="460968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CFE87E-2ED8-D548-B63E-1B7E47CC8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10400" y="1690688"/>
            <a:ext cx="5181600" cy="4351338"/>
          </a:xfrm>
        </p:spPr>
        <p:txBody>
          <a:bodyPr/>
          <a:lstStyle/>
          <a:p>
            <a:r>
              <a:rPr lang="en-US" dirty="0"/>
              <a:t>Using multiplex influenza antibody detection assay </a:t>
            </a:r>
          </a:p>
          <a:p>
            <a:r>
              <a:rPr lang="en-US" dirty="0"/>
              <a:t>Pre and post vaccination with IIV</a:t>
            </a:r>
          </a:p>
          <a:p>
            <a:r>
              <a:rPr lang="en-US" dirty="0"/>
              <a:t>Acute (S1) and Convalescent Sera (S2) after Influenza B, H3N2 or H1N1 infection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B03BF5-4D0A-E24D-B57D-1692B1FB8F26}"/>
              </a:ext>
            </a:extLst>
          </p:cNvPr>
          <p:cNvSpPr txBox="1"/>
          <p:nvPr/>
        </p:nvSpPr>
        <p:spPr>
          <a:xfrm>
            <a:off x="-48078" y="6150114"/>
            <a:ext cx="6203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Li, Z. N., Liu, F., Gross, F. L., Kim, L., </a:t>
            </a:r>
            <a:r>
              <a:rPr lang="en-US" sz="1000" dirty="0" err="1"/>
              <a:t>Ferdinands</a:t>
            </a:r>
            <a:r>
              <a:rPr lang="en-US" sz="1000" dirty="0"/>
              <a:t>, J., Carney, P., Chang, J., Stevens, J., </a:t>
            </a:r>
            <a:r>
              <a:rPr lang="en-US" sz="1000" dirty="0" err="1"/>
              <a:t>Tumpey</a:t>
            </a:r>
            <a:r>
              <a:rPr lang="en-US" sz="1000" dirty="0"/>
              <a:t>, T., &amp; Levine, M. Z. (2021). Antibody Landscape Analysis following Influenza Vaccination and Natural Infection in Humans with a High-Throughput Multiplex Influenza Antibody Detection Assay. </a:t>
            </a:r>
            <a:r>
              <a:rPr lang="en-US" sz="1000" i="1" dirty="0"/>
              <a:t>mBio</a:t>
            </a:r>
            <a:r>
              <a:rPr lang="en-US" sz="1000" dirty="0"/>
              <a:t>, </a:t>
            </a:r>
            <a:r>
              <a:rPr lang="en-US" sz="1000" i="1" dirty="0"/>
              <a:t>12</a:t>
            </a:r>
            <a:r>
              <a:rPr lang="en-US" sz="1000" dirty="0"/>
              <a:t>(1), e02808-20. https://</a:t>
            </a:r>
            <a:r>
              <a:rPr lang="en-US" sz="1000" dirty="0" err="1"/>
              <a:t>doi.org</a:t>
            </a:r>
            <a:r>
              <a:rPr lang="en-US" sz="1000" dirty="0"/>
              <a:t>/10.1128/mBio.02808-20</a:t>
            </a:r>
          </a:p>
        </p:txBody>
      </p:sp>
    </p:spTree>
    <p:extLst>
      <p:ext uri="{BB962C8B-B14F-4D97-AF65-F5344CB8AC3E}">
        <p14:creationId xmlns:p14="http://schemas.microsoft.com/office/powerpoint/2010/main" val="893125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8C5A6-B631-8441-B332-513D887CC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Antigenic Landscapes without Distances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5DBAE2F-7D7D-344A-903B-88187C32C08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80999" y="2253948"/>
            <a:ext cx="3861128" cy="3200400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C6DA29D-94A9-AF42-B684-4BE9EF40D4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176071" y="2253948"/>
            <a:ext cx="3773804" cy="32004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7DAFDA-AA83-254F-A7E3-FBE7F65BBB67}"/>
              </a:ext>
            </a:extLst>
          </p:cNvPr>
          <p:cNvSpPr txBox="1"/>
          <p:nvPr/>
        </p:nvSpPr>
        <p:spPr>
          <a:xfrm>
            <a:off x="34458" y="6092765"/>
            <a:ext cx="59533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Yang B, </a:t>
            </a:r>
            <a:r>
              <a:rPr lang="en-US" sz="1000" dirty="0" err="1"/>
              <a:t>Lessler</a:t>
            </a:r>
            <a:r>
              <a:rPr lang="en-US" sz="1000" dirty="0"/>
              <a:t> J, Zhu H, Jiang CQ, Read JM, Hay JA, et al. (2020) Life course exposures continually shape antibody profiles and risk of seroconversion to influenza. </a:t>
            </a:r>
            <a:r>
              <a:rPr lang="en-US" sz="1000" dirty="0" err="1"/>
              <a:t>PLoS</a:t>
            </a:r>
            <a:r>
              <a:rPr lang="en-US" sz="1000" dirty="0"/>
              <a:t> </a:t>
            </a:r>
            <a:r>
              <a:rPr lang="en-US" sz="1000" dirty="0" err="1"/>
              <a:t>Pathog</a:t>
            </a:r>
            <a:r>
              <a:rPr lang="en-US" sz="1000" dirty="0"/>
              <a:t> 16(7): e1008635. https://</a:t>
            </a:r>
            <a:r>
              <a:rPr lang="en-US" sz="1000" dirty="0" err="1"/>
              <a:t>doi.org</a:t>
            </a:r>
            <a:r>
              <a:rPr lang="en-US" sz="1000" dirty="0"/>
              <a:t>/10.1371/journal.ppat.1008635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05334051-6894-B64C-A542-56B80A45273B}"/>
              </a:ext>
            </a:extLst>
          </p:cNvPr>
          <p:cNvSpPr txBox="1">
            <a:spLocks/>
          </p:cNvSpPr>
          <p:nvPr/>
        </p:nvSpPr>
        <p:spPr>
          <a:xfrm>
            <a:off x="8158162" y="1825625"/>
            <a:ext cx="3195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Fluscape</a:t>
            </a:r>
            <a:r>
              <a:rPr lang="en-US" dirty="0"/>
              <a:t> cohort</a:t>
            </a:r>
          </a:p>
          <a:p>
            <a:r>
              <a:rPr lang="en-US" dirty="0"/>
              <a:t>Age: 2-86 years</a:t>
            </a:r>
          </a:p>
          <a:p>
            <a:r>
              <a:rPr lang="en-US" dirty="0"/>
              <a:t>H3N2 testing</a:t>
            </a:r>
          </a:p>
          <a:p>
            <a:r>
              <a:rPr lang="en-US" dirty="0"/>
              <a:t>Used to study antibody profiles</a:t>
            </a:r>
          </a:p>
        </p:txBody>
      </p:sp>
    </p:spTree>
    <p:extLst>
      <p:ext uri="{BB962C8B-B14F-4D97-AF65-F5344CB8AC3E}">
        <p14:creationId xmlns:p14="http://schemas.microsoft.com/office/powerpoint/2010/main" val="3751797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A6C4F-14FB-494C-A9AF-2D31A6810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Generation of Influenza Vaccines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5A85E0D-5E1B-BA4C-B36D-ECDDC75A50E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42464791"/>
              </p:ext>
            </p:extLst>
          </p:nvPr>
        </p:nvGraphicFramePr>
        <p:xfrm>
          <a:off x="838200" y="2434114"/>
          <a:ext cx="5181600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390892915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454171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Vaccine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Breadth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24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Strain-specific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Current Circulating Strain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673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Subtype-specific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Multiple strains within a subtype (H1 or H3)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201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Group-specific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Multiple subtypes within a group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678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Pan-group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Entire Group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922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Universal Flu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Influenza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922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Universal Flu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influenza A and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339786"/>
                  </a:ext>
                </a:extLst>
              </a:tr>
            </a:tbl>
          </a:graphicData>
        </a:graphic>
      </p:graphicFrame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ACF2EE1-0FF0-074D-BAAD-B658A15F7B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35397" y="1940083"/>
            <a:ext cx="6093839" cy="373137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4E0028-8486-354B-8565-37570DE6C5F7}"/>
              </a:ext>
            </a:extLst>
          </p:cNvPr>
          <p:cNvSpPr txBox="1"/>
          <p:nvPr/>
        </p:nvSpPr>
        <p:spPr>
          <a:xfrm>
            <a:off x="0" y="6414882"/>
            <a:ext cx="6093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Wei, CJ., Crank, M.C., Shiver, J. </a:t>
            </a:r>
            <a:r>
              <a:rPr lang="en-US" sz="1000" i="1" dirty="0"/>
              <a:t>et al.</a:t>
            </a:r>
            <a:r>
              <a:rPr lang="en-US" sz="1000" dirty="0"/>
              <a:t> Next-generation influenza vaccines: opportunities and challenges. </a:t>
            </a:r>
            <a:r>
              <a:rPr lang="en-US" sz="1000" i="1" dirty="0"/>
              <a:t>Nat Rev Drug </a:t>
            </a:r>
            <a:r>
              <a:rPr lang="en-US" sz="1000" i="1" dirty="0" err="1"/>
              <a:t>Discov</a:t>
            </a:r>
            <a:r>
              <a:rPr lang="en-US" sz="1000" dirty="0"/>
              <a:t> </a:t>
            </a:r>
            <a:r>
              <a:rPr lang="en-US" sz="1000" b="1" dirty="0"/>
              <a:t>19, </a:t>
            </a:r>
            <a:r>
              <a:rPr lang="en-US" sz="1000" dirty="0"/>
              <a:t>239–252 (2020). https://</a:t>
            </a:r>
            <a:r>
              <a:rPr lang="en-US" sz="1000" dirty="0" err="1"/>
              <a:t>doi.org</a:t>
            </a:r>
            <a:r>
              <a:rPr lang="en-US" sz="1000" dirty="0"/>
              <a:t>/10.1038/s41573-019-0056-x</a:t>
            </a:r>
          </a:p>
        </p:txBody>
      </p:sp>
    </p:spTree>
    <p:extLst>
      <p:ext uri="{BB962C8B-B14F-4D97-AF65-F5344CB8AC3E}">
        <p14:creationId xmlns:p14="http://schemas.microsoft.com/office/powerpoint/2010/main" val="3824520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366AC-FE3E-A148-8778-5C7B3AD3C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Antigenic Landscapes with Summary Path</a:t>
            </a:r>
          </a:p>
        </p:txBody>
      </p:sp>
      <p:pic>
        <p:nvPicPr>
          <p:cNvPr id="5" name="New picture">
            <a:extLst>
              <a:ext uri="{FF2B5EF4-FFF2-40B4-BE49-F238E27FC236}">
                <a16:creationId xmlns:a16="http://schemas.microsoft.com/office/drawing/2014/main" id="{A0FFD53F-A110-1143-AEEA-5A438D10EA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33147"/>
          <a:stretch/>
        </p:blipFill>
        <p:spPr>
          <a:xfrm>
            <a:off x="147301" y="1825625"/>
            <a:ext cx="6166413" cy="340677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1A6777-C567-9948-B829-1BF3E2DBE67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Titer pattern of an individual's serum</a:t>
            </a:r>
          </a:p>
          <a:p>
            <a:r>
              <a:rPr lang="en-US" dirty="0"/>
              <a:t>Children 9-24 months</a:t>
            </a:r>
          </a:p>
          <a:p>
            <a:r>
              <a:rPr lang="en-US" dirty="0"/>
              <a:t>H3N2 landscapes</a:t>
            </a:r>
          </a:p>
          <a:p>
            <a:r>
              <a:rPr lang="en-US" dirty="0"/>
              <a:t>Compared naïve children to naïve ferret responses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622DAD-D752-6149-907B-B0DBCFE33963}"/>
              </a:ext>
            </a:extLst>
          </p:cNvPr>
          <p:cNvSpPr txBox="1"/>
          <p:nvPr/>
        </p:nvSpPr>
        <p:spPr>
          <a:xfrm>
            <a:off x="5787" y="6138932"/>
            <a:ext cx="6166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Judith M. Fonville, Pieter L. A. </a:t>
            </a:r>
            <a:r>
              <a:rPr lang="en-US" sz="1000" dirty="0" err="1"/>
              <a:t>Fraaij</a:t>
            </a:r>
            <a:r>
              <a:rPr lang="en-US" sz="1000" dirty="0"/>
              <a:t>, Gerrie de </a:t>
            </a:r>
            <a:r>
              <a:rPr lang="en-US" sz="1000" dirty="0" err="1"/>
              <a:t>Mutsert</a:t>
            </a:r>
            <a:r>
              <a:rPr lang="en-US" sz="1000" dirty="0"/>
              <a:t>, Samuel H. Wilks, Ruud van Beek, Ron A. M. </a:t>
            </a:r>
            <a:r>
              <a:rPr lang="en-US" sz="1000" dirty="0" err="1"/>
              <a:t>Fouchier</a:t>
            </a:r>
            <a:r>
              <a:rPr lang="en-US" sz="1000" dirty="0"/>
              <a:t>, </a:t>
            </a:r>
            <a:r>
              <a:rPr lang="en-US" sz="1000" dirty="0" err="1"/>
              <a:t>Guus</a:t>
            </a:r>
            <a:r>
              <a:rPr lang="en-US" sz="1000" dirty="0"/>
              <a:t> F. </a:t>
            </a:r>
            <a:r>
              <a:rPr lang="en-US" sz="1000" dirty="0" err="1"/>
              <a:t>Rimmelzwaan</a:t>
            </a:r>
            <a:r>
              <a:rPr lang="en-US" sz="1000" dirty="0"/>
              <a:t>, Antigenic Maps of Influenza A(H3N2) Produced With Human Antisera Obtained After Primary Infection, </a:t>
            </a:r>
            <a:r>
              <a:rPr lang="en-US" sz="1000" i="1" dirty="0"/>
              <a:t>The Journal of Infectious Diseases</a:t>
            </a:r>
            <a:r>
              <a:rPr lang="en-US" sz="1000" dirty="0"/>
              <a:t>, Volume 213, Issue 1, 1 January 2016, Pages 31–38, </a:t>
            </a:r>
            <a:r>
              <a:rPr lang="en-US" sz="1000" dirty="0">
                <a:hlinkClick r:id="rId3"/>
              </a:rPr>
              <a:t>https://doi.org/10.1093/infdis/jiv367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48257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F6780-926D-E345-82AE-DC8940421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Antigenic Landscapes with Summary Path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5CF6C2C-01FA-B94C-BFA2-C785E1DC8DF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747" y="1346465"/>
            <a:ext cx="5350705" cy="483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F2A319-14DF-FE46-ABFB-0FBF8E04BC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Short and long term Antibody Dynamics</a:t>
            </a:r>
          </a:p>
          <a:p>
            <a:r>
              <a:rPr lang="en-US" dirty="0"/>
              <a:t>Longitudinal Human cohort from Vietnam</a:t>
            </a:r>
          </a:p>
          <a:p>
            <a:r>
              <a:rPr lang="en-US" dirty="0"/>
              <a:t>Visualization of </a:t>
            </a:r>
            <a:r>
              <a:rPr lang="en-US" dirty="0" err="1"/>
              <a:t>backboosting</a:t>
            </a:r>
            <a:endParaRPr lang="en-US" dirty="0"/>
          </a:p>
          <a:p>
            <a:r>
              <a:rPr lang="en-US" dirty="0"/>
              <a:t>H3N2 cartography</a:t>
            </a:r>
          </a:p>
          <a:p>
            <a:r>
              <a:rPr lang="en-US" dirty="0"/>
              <a:t>Identified specific years with a high probability of infection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00CDFB-4254-2A4C-A1F3-14650B3C0860}"/>
              </a:ext>
            </a:extLst>
          </p:cNvPr>
          <p:cNvSpPr txBox="1"/>
          <p:nvPr/>
        </p:nvSpPr>
        <p:spPr>
          <a:xfrm>
            <a:off x="0" y="6313073"/>
            <a:ext cx="58483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000" dirty="0"/>
              <a:t>Kucharski AJ, </a:t>
            </a:r>
            <a:r>
              <a:rPr lang="en-US" altLang="en-US" sz="1000" dirty="0" err="1"/>
              <a:t>Lessler</a:t>
            </a:r>
            <a:r>
              <a:rPr lang="en-US" altLang="en-US" sz="1000" dirty="0"/>
              <a:t> J, Cummings DAT, Riley S (2018) Timescales of influenza A/H3N2 antibody dynamics. PLOS Biology 16(8): e2004974. https://</a:t>
            </a:r>
            <a:r>
              <a:rPr lang="en-US" altLang="en-US" sz="1000" dirty="0" err="1"/>
              <a:t>doi.org</a:t>
            </a:r>
            <a:r>
              <a:rPr lang="en-US" altLang="en-US" sz="1000" dirty="0"/>
              <a:t>/10.1371/journal.pbio.2004974</a:t>
            </a:r>
          </a:p>
          <a:p>
            <a:r>
              <a:rPr lang="en-US" altLang="en-US" sz="1000" dirty="0">
                <a:hlinkClick r:id="rId3"/>
              </a:rPr>
              <a:t>https://journals.plos.org/plosbiology/article?id=10.1371/journal.pbio.2004974</a:t>
            </a:r>
            <a:endParaRPr lang="en-US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203346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B8270-8C1E-E347-AF4F-CADCD595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Antibody Landscapes with Relative Distance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BEF45E0-303B-F641-B13D-AD5731A3E1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98080" y="1825625"/>
            <a:ext cx="3855720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Relative Antibody Landscape</a:t>
            </a:r>
          </a:p>
          <a:p>
            <a:pPr lvl="1"/>
            <a:r>
              <a:rPr lang="en-US" dirty="0"/>
              <a:t>Antigenic distance between the vaccine influenza strain and other H5 strains </a:t>
            </a:r>
          </a:p>
          <a:p>
            <a:r>
              <a:rPr lang="en-US" dirty="0"/>
              <a:t>Unclear if distance along a summary path or the Euclidean distance</a:t>
            </a:r>
          </a:p>
          <a:p>
            <a:r>
              <a:rPr lang="en-US" dirty="0" err="1"/>
              <a:t>mPlex</a:t>
            </a:r>
            <a:r>
              <a:rPr lang="en-US" dirty="0"/>
              <a:t>-Flu assay</a:t>
            </a:r>
          </a:p>
          <a:p>
            <a:r>
              <a:rPr lang="en-US" dirty="0"/>
              <a:t>H5N1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2B2ADF-2242-3248-9C61-C24881773A10}"/>
              </a:ext>
            </a:extLst>
          </p:cNvPr>
          <p:cNvSpPr txBox="1"/>
          <p:nvPr/>
        </p:nvSpPr>
        <p:spPr>
          <a:xfrm>
            <a:off x="1" y="5781851"/>
            <a:ext cx="6205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Wang J, Li D, Perry S, </a:t>
            </a:r>
            <a:r>
              <a:rPr lang="en-US" sz="1000" dirty="0" err="1"/>
              <a:t>Hilchey</a:t>
            </a:r>
            <a:r>
              <a:rPr lang="en-US" sz="1000" dirty="0"/>
              <a:t> SP, </a:t>
            </a:r>
            <a:r>
              <a:rPr lang="en-US" sz="1000" dirty="0" err="1"/>
              <a:t>Wiltse</a:t>
            </a:r>
            <a:r>
              <a:rPr lang="en-US" sz="1000" dirty="0"/>
              <a:t> A, Treanor JJ, Sangster MY, </a:t>
            </a:r>
            <a:r>
              <a:rPr lang="en-US" sz="1000" dirty="0" err="1"/>
              <a:t>Zand</a:t>
            </a:r>
            <a:r>
              <a:rPr lang="en-US" sz="1000" dirty="0"/>
              <a:t> MS. Broadly Reactive IgG Responses to Heterologous H5 Prime-Boost Influenza Vaccination Are Shaped by Antigenic Relatedness to Priming Strains. mBio. 2021 Aug 31;12(4):e0044921. </a:t>
            </a:r>
            <a:r>
              <a:rPr lang="en-US" sz="1000" dirty="0" err="1"/>
              <a:t>doi</a:t>
            </a:r>
            <a:r>
              <a:rPr lang="en-US" sz="1000" dirty="0"/>
              <a:t>: 10.1128/mBio.00449-21. </a:t>
            </a:r>
            <a:r>
              <a:rPr lang="en-US" sz="1000" dirty="0" err="1"/>
              <a:t>Epub</a:t>
            </a:r>
            <a:r>
              <a:rPr lang="en-US" sz="1000" dirty="0"/>
              <a:t> 2021 Jul 6. PMID: 34225490; PMCID: PMC8406322.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0D2F46-E3EA-DF46-AC33-CEFF535CE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258" y="1842843"/>
            <a:ext cx="3060552" cy="29063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8FC364-A6C3-1B42-83B0-83F249C8B5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268"/>
          <a:stretch/>
        </p:blipFill>
        <p:spPr>
          <a:xfrm>
            <a:off x="0" y="1825625"/>
            <a:ext cx="403124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86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0EB81-5E7B-8A47-8DC2-0E77968BE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antigenic cartography used for breadth?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CD0594-600D-1049-A6C7-524066C1B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20" y="1832018"/>
            <a:ext cx="5127634" cy="40308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4ABB88-B2E9-9F47-8C29-7CD1C1821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1" y="1690688"/>
            <a:ext cx="6115426" cy="43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876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0C65B-E7EA-F24A-989E-79EACA4F7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Efficacy of Vaccine Candidates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89BE5-A805-974B-9C7C-6F853D07E3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3028" y="1923596"/>
            <a:ext cx="490945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Challenge results</a:t>
            </a:r>
          </a:p>
          <a:p>
            <a:pPr lvl="1"/>
            <a:r>
              <a:rPr lang="en-US" dirty="0"/>
              <a:t>Animal model directly infected with virus </a:t>
            </a:r>
          </a:p>
          <a:p>
            <a:pPr lvl="1"/>
            <a:r>
              <a:rPr lang="en-US" dirty="0"/>
              <a:t>Survival, weight loss, clinical scores, viral load</a:t>
            </a:r>
          </a:p>
          <a:p>
            <a:r>
              <a:rPr lang="en-US" dirty="0"/>
              <a:t>Magnitude of antibody response</a:t>
            </a:r>
          </a:p>
          <a:p>
            <a:r>
              <a:rPr lang="en-US" dirty="0"/>
              <a:t>Viral breadth of antibody response</a:t>
            </a:r>
          </a:p>
          <a:p>
            <a:r>
              <a:rPr lang="en-US" dirty="0"/>
              <a:t>Functionality of the antibody response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7EF2C3-71B0-8742-9FF4-F7C9FB09D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688" y="2244158"/>
            <a:ext cx="3561658" cy="34582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E21F22-5ED8-BA4C-B106-A0EF19495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2244158"/>
            <a:ext cx="3403537" cy="34582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085675-C3AE-F845-85FA-3A5241EEDD52}"/>
              </a:ext>
            </a:extLst>
          </p:cNvPr>
          <p:cNvSpPr txBox="1"/>
          <p:nvPr/>
        </p:nvSpPr>
        <p:spPr>
          <a:xfrm>
            <a:off x="0" y="6304002"/>
            <a:ext cx="58303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Krammer</a:t>
            </a:r>
            <a:r>
              <a:rPr lang="en-US" sz="1000" dirty="0"/>
              <a:t> F, Weir JP, Engelhardt O, Katz JM, Cox RJ. Meeting report and review: Immunological assays and correlates of protection for next-generation influenza vaccines. Influenza Other Respir Viruses. 2020 Mar;14(2):237-243. </a:t>
            </a:r>
            <a:r>
              <a:rPr lang="en-US" sz="1000" dirty="0" err="1"/>
              <a:t>doi</a:t>
            </a:r>
            <a:r>
              <a:rPr lang="en-US" sz="1000" dirty="0"/>
              <a:t>: 10.1111/irv.12706. </a:t>
            </a:r>
            <a:r>
              <a:rPr lang="en-US" sz="1000" dirty="0" err="1"/>
              <a:t>Epub</a:t>
            </a:r>
            <a:r>
              <a:rPr lang="en-US" sz="1000" dirty="0"/>
              <a:t> 2019 Dec 13. PMID: 31837101; PMCID: PMC7040967.</a:t>
            </a:r>
          </a:p>
        </p:txBody>
      </p:sp>
    </p:spTree>
    <p:extLst>
      <p:ext uri="{BB962C8B-B14F-4D97-AF65-F5344CB8AC3E}">
        <p14:creationId xmlns:p14="http://schemas.microsoft.com/office/powerpoint/2010/main" val="1076337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7EAAE-F576-2743-AA76-9016EB8D4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Overall: Correlates of protection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B9F4C-9C10-DC4C-AB60-B2A2614AF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 assays for different vaccine type</a:t>
            </a:r>
          </a:p>
          <a:p>
            <a:r>
              <a:rPr lang="en-US" dirty="0"/>
              <a:t>Not standardized or harmonized across labs yet</a:t>
            </a:r>
          </a:p>
          <a:p>
            <a:endParaRPr lang="en-US" dirty="0"/>
          </a:p>
          <a:p>
            <a:r>
              <a:rPr lang="en-US" dirty="0"/>
              <a:t>Assays measure the </a:t>
            </a:r>
            <a:r>
              <a:rPr lang="en-US" b="1" dirty="0"/>
              <a:t>magnitude</a:t>
            </a:r>
            <a:r>
              <a:rPr lang="en-US" dirty="0"/>
              <a:t> of the immune response</a:t>
            </a:r>
          </a:p>
          <a:p>
            <a:endParaRPr lang="en-US" dirty="0"/>
          </a:p>
          <a:p>
            <a:r>
              <a:rPr lang="en-US" dirty="0"/>
              <a:t>However, how is the </a:t>
            </a:r>
            <a:r>
              <a:rPr lang="en-US" b="1" dirty="0"/>
              <a:t>viral breadth </a:t>
            </a:r>
            <a:r>
              <a:rPr lang="en-US" dirty="0"/>
              <a:t>of the immune response measured? </a:t>
            </a:r>
          </a:p>
        </p:txBody>
      </p:sp>
    </p:spTree>
    <p:extLst>
      <p:ext uri="{BB962C8B-B14F-4D97-AF65-F5344CB8AC3E}">
        <p14:creationId xmlns:p14="http://schemas.microsoft.com/office/powerpoint/2010/main" val="2841491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EDCA5-4C44-B647-9F05-760E1F379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Viral Breadth Determination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15771-8989-E64A-9A46-207E1F79F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Conduct the correlate of protection assay against:</a:t>
            </a:r>
          </a:p>
          <a:p>
            <a:pPr lvl="1"/>
            <a:r>
              <a:rPr lang="en-US" dirty="0"/>
              <a:t>Homologous virus</a:t>
            </a:r>
          </a:p>
          <a:p>
            <a:pPr lvl="1"/>
            <a:r>
              <a:rPr lang="en-US" dirty="0"/>
              <a:t>Heterologous viruses</a:t>
            </a:r>
          </a:p>
          <a:p>
            <a:r>
              <a:rPr lang="en-US" dirty="0"/>
              <a:t>Compare results</a:t>
            </a:r>
          </a:p>
          <a:p>
            <a:endParaRPr lang="en-US" dirty="0"/>
          </a:p>
          <a:p>
            <a:r>
              <a:rPr lang="en-US" dirty="0"/>
              <a:t>How to compare the results from between different vaccine candidates to choose the one with the broadest breadth and sufficient magnitude of response?</a:t>
            </a:r>
          </a:p>
        </p:txBody>
      </p:sp>
    </p:spTree>
    <p:extLst>
      <p:ext uri="{BB962C8B-B14F-4D97-AF65-F5344CB8AC3E}">
        <p14:creationId xmlns:p14="http://schemas.microsoft.com/office/powerpoint/2010/main" val="1411024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CDAC461-ABD9-EC4D-A959-2BFE59F2B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5622" y="323332"/>
            <a:ext cx="5172501" cy="1325563"/>
          </a:xfrm>
        </p:spPr>
        <p:txBody>
          <a:bodyPr>
            <a:normAutofit/>
          </a:bodyPr>
          <a:lstStyle/>
          <a:p>
            <a:r>
              <a:rPr lang="en-US" dirty="0"/>
              <a:t>Count the Strains</a:t>
            </a:r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EF6EC476-AAD9-9F47-8401-1495DD4235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54519" t="71727" b="5047"/>
          <a:stretch/>
        </p:blipFill>
        <p:spPr>
          <a:xfrm>
            <a:off x="-21082" y="3820644"/>
            <a:ext cx="4078732" cy="2663190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9972E8E-DDC4-8346-A514-3F6BE7D592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3638" y="1350979"/>
            <a:ext cx="5853112" cy="4351338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Researcher chooses the breadth panel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May not be the same strains chosen by other groups</a:t>
            </a:r>
          </a:p>
          <a:p>
            <a:r>
              <a:rPr lang="en-US" dirty="0"/>
              <a:t>Depends on the strains chosen</a:t>
            </a:r>
          </a:p>
          <a:p>
            <a:pPr lvl="1"/>
            <a:r>
              <a:rPr lang="en-US" dirty="0"/>
              <a:t>Usually selected from previously determined “antigenic clusters” or genetic clades</a:t>
            </a:r>
          </a:p>
          <a:p>
            <a:r>
              <a:rPr lang="en-US" dirty="0"/>
              <a:t>Open to bias</a:t>
            </a:r>
          </a:p>
          <a:p>
            <a:pPr lvl="1"/>
            <a:r>
              <a:rPr lang="en-US" dirty="0"/>
              <a:t>Selection bias</a:t>
            </a:r>
          </a:p>
          <a:p>
            <a:pPr lvl="1"/>
            <a:r>
              <a:rPr lang="en-US" dirty="0"/>
              <a:t>Availability (recent vs older strains)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B94403-0423-5640-B811-C27148F905FE}"/>
              </a:ext>
            </a:extLst>
          </p:cNvPr>
          <p:cNvSpPr txBox="1"/>
          <p:nvPr/>
        </p:nvSpPr>
        <p:spPr>
          <a:xfrm>
            <a:off x="4152900" y="5404400"/>
            <a:ext cx="80391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Dugan, H. L., Guthmiller, J. J., Arevalo, P., Huang, M., Chen, Y. Q., Neu, K. E., Henry, C., Zheng, N. Y., Lan, L. Y., </a:t>
            </a:r>
            <a:r>
              <a:rPr lang="en-US" sz="1000" dirty="0" err="1"/>
              <a:t>Tepora</a:t>
            </a:r>
            <a:r>
              <a:rPr lang="en-US" sz="1000" dirty="0"/>
              <a:t>, M. E., </a:t>
            </a:r>
            <a:r>
              <a:rPr lang="en-US" sz="1000" dirty="0" err="1"/>
              <a:t>Stovicek</a:t>
            </a:r>
            <a:r>
              <a:rPr lang="en-US" sz="1000" dirty="0"/>
              <a:t>, O., </a:t>
            </a:r>
            <a:r>
              <a:rPr lang="en-US" sz="1000" dirty="0" err="1"/>
              <a:t>Bitar</a:t>
            </a:r>
            <a:r>
              <a:rPr lang="en-US" sz="1000" dirty="0"/>
              <a:t>, D., Palm, A. E., Stamper, C. T., </a:t>
            </a:r>
            <a:r>
              <a:rPr lang="en-US" sz="1000" dirty="0" err="1"/>
              <a:t>Changrob</a:t>
            </a:r>
            <a:r>
              <a:rPr lang="en-US" sz="1000" dirty="0"/>
              <a:t>, S., </a:t>
            </a:r>
            <a:r>
              <a:rPr lang="en-US" sz="1000" dirty="0" err="1"/>
              <a:t>Utset</a:t>
            </a:r>
            <a:r>
              <a:rPr lang="en-US" sz="1000" dirty="0"/>
              <a:t>, H. A., Coughlan, L., </a:t>
            </a:r>
            <a:r>
              <a:rPr lang="en-US" sz="1000" dirty="0" err="1"/>
              <a:t>Krammer</a:t>
            </a:r>
            <a:r>
              <a:rPr lang="en-US" sz="1000" dirty="0"/>
              <a:t>, F., </a:t>
            </a:r>
            <a:r>
              <a:rPr lang="en-US" sz="1000" dirty="0" err="1"/>
              <a:t>Cobey</a:t>
            </a:r>
            <a:r>
              <a:rPr lang="en-US" sz="1000" dirty="0"/>
              <a:t>, S., &amp; Wilson, P. C. (2020). Preexisting immunity shapes distinct antibody landscapes after influenza virus infection and vaccination in humans. </a:t>
            </a:r>
            <a:r>
              <a:rPr lang="en-US" sz="1000" i="1" dirty="0"/>
              <a:t>Science translational medicine</a:t>
            </a:r>
            <a:r>
              <a:rPr lang="en-US" sz="1000" dirty="0"/>
              <a:t>, </a:t>
            </a:r>
            <a:r>
              <a:rPr lang="en-US" sz="1000" i="1" dirty="0"/>
              <a:t>12</a:t>
            </a:r>
            <a:r>
              <a:rPr lang="en-US" sz="1000" dirty="0"/>
              <a:t>(573), eabd3601. </a:t>
            </a:r>
            <a:r>
              <a:rPr lang="en-US" sz="1000" dirty="0">
                <a:hlinkClick r:id="rId3"/>
              </a:rPr>
              <a:t>https://doi.org/10.1126/scitranslmed.abd3601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Allen, 2021. Evaluation of Next-Generation H3 Influenza Vaccines in Ferrets Pre-Immune to Historical H3N2 Viruses. 10.3389/fimmu.2021.707339 </a:t>
            </a:r>
          </a:p>
          <a:p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6AA57E-71B2-9A4C-A4C2-F22E0CBD1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791529"/>
            <a:ext cx="5466378" cy="25007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A949F2-A946-C54B-B212-036A1A01FE54}"/>
              </a:ext>
            </a:extLst>
          </p:cNvPr>
          <p:cNvSpPr txBox="1"/>
          <p:nvPr/>
        </p:nvSpPr>
        <p:spPr>
          <a:xfrm>
            <a:off x="0" y="483752"/>
            <a:ext cx="5322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HAI results of preimmune vaccine sera tested against H3N2 virus panel</a:t>
            </a:r>
          </a:p>
        </p:txBody>
      </p:sp>
    </p:spTree>
    <p:extLst>
      <p:ext uri="{BB962C8B-B14F-4D97-AF65-F5344CB8AC3E}">
        <p14:creationId xmlns:p14="http://schemas.microsoft.com/office/powerpoint/2010/main" val="1360112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10D239-CCC7-7344-9FCB-511C276D3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quantify the differences between strains?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2F00FD-7CF6-F046-8D59-7F7C53D7D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6018"/>
            <a:ext cx="10515600" cy="3811715"/>
          </a:xfrm>
        </p:spPr>
        <p:txBody>
          <a:bodyPr>
            <a:normAutofit/>
          </a:bodyPr>
          <a:lstStyle/>
          <a:p>
            <a:r>
              <a:rPr lang="en-US" dirty="0"/>
              <a:t>Year of isolation</a:t>
            </a:r>
          </a:p>
          <a:p>
            <a:pPr lvl="1"/>
            <a:r>
              <a:rPr lang="en-US" dirty="0"/>
              <a:t>Not representative of antigenic relatedness</a:t>
            </a:r>
          </a:p>
          <a:p>
            <a:pPr lvl="1"/>
            <a:r>
              <a:rPr lang="en-US" dirty="0"/>
              <a:t>Glycosylation/mutations and Antigenic shifts</a:t>
            </a:r>
          </a:p>
          <a:p>
            <a:r>
              <a:rPr lang="en-US" dirty="0"/>
              <a:t>Genetic differences </a:t>
            </a:r>
          </a:p>
          <a:p>
            <a:pPr lvl="1"/>
            <a:r>
              <a:rPr lang="en-US" dirty="0"/>
              <a:t>Genetic cluster do not always match antigenic clusters</a:t>
            </a:r>
          </a:p>
          <a:p>
            <a:pPr lvl="1"/>
            <a:r>
              <a:rPr lang="en-US" dirty="0"/>
              <a:t>Methods are becoming more refined</a:t>
            </a:r>
          </a:p>
          <a:p>
            <a:r>
              <a:rPr lang="en-US" dirty="0"/>
              <a:t>Antigenic cartography</a:t>
            </a:r>
          </a:p>
          <a:p>
            <a:pPr lvl="1"/>
            <a:r>
              <a:rPr lang="en-US" dirty="0"/>
              <a:t>Multiscale dimensional scaling analysis of antibody responses to a distance value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699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B23B7-CCFD-2F4F-A428-AD9C77CA5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Year of Isolation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E0DDECC-B35A-D54C-AB80-2CFAF413ACE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tretch/>
        </p:blipFill>
        <p:spPr>
          <a:xfrm>
            <a:off x="0" y="2222405"/>
            <a:ext cx="3734624" cy="3350354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4F41D6-5E08-4947-800B-5830892AD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4915" y="1961254"/>
            <a:ext cx="4280533" cy="4351338"/>
          </a:xfrm>
        </p:spPr>
        <p:txBody>
          <a:bodyPr>
            <a:normAutofit/>
          </a:bodyPr>
          <a:lstStyle/>
          <a:p>
            <a:r>
              <a:rPr lang="en-US" dirty="0"/>
              <a:t>X-axis</a:t>
            </a:r>
          </a:p>
          <a:p>
            <a:pPr lvl="1"/>
            <a:r>
              <a:rPr lang="en-US" dirty="0"/>
              <a:t>Representative viruses are chosen again (chronological)</a:t>
            </a:r>
          </a:p>
          <a:p>
            <a:pPr lvl="1"/>
            <a:r>
              <a:rPr lang="en-US" dirty="0"/>
              <a:t>Virus year of isolation</a:t>
            </a:r>
          </a:p>
          <a:p>
            <a:r>
              <a:rPr lang="en-US" dirty="0"/>
              <a:t>Y-axis</a:t>
            </a:r>
          </a:p>
          <a:p>
            <a:pPr lvl="1"/>
            <a:r>
              <a:rPr lang="en-US" dirty="0"/>
              <a:t>assay result</a:t>
            </a:r>
          </a:p>
          <a:p>
            <a:r>
              <a:rPr lang="en-US" dirty="0"/>
              <a:t>Does not account for changes in the rate of antigenic drift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766CE5-7D97-9D4F-A262-F1E38389BF5F}"/>
              </a:ext>
            </a:extLst>
          </p:cNvPr>
          <p:cNvSpPr txBox="1"/>
          <p:nvPr/>
        </p:nvSpPr>
        <p:spPr>
          <a:xfrm>
            <a:off x="0" y="5908099"/>
            <a:ext cx="5943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Hinojosa M, Shepard SS, Chung JR, et al. Impact of Immune Priming, Vaccination, and Infection on Influenza A(H3N2) Antibody Landscapes in Children. </a:t>
            </a:r>
            <a:r>
              <a:rPr lang="en-US" sz="1000" i="1" dirty="0"/>
              <a:t>J Infect Dis</a:t>
            </a:r>
            <a:r>
              <a:rPr lang="en-US" sz="1000" dirty="0"/>
              <a:t>. 2021;224(3):469-480. doi:10.1093/</a:t>
            </a:r>
            <a:r>
              <a:rPr lang="en-US" sz="1000" dirty="0" err="1"/>
              <a:t>infdis</a:t>
            </a:r>
            <a:r>
              <a:rPr lang="en-US" sz="1000" dirty="0"/>
              <a:t>/jiaa665</a:t>
            </a:r>
          </a:p>
          <a:p>
            <a:endParaRPr lang="en-US" sz="1000" dirty="0"/>
          </a:p>
          <a:p>
            <a:r>
              <a:rPr lang="en-US" sz="1000" dirty="0"/>
              <a:t>Yang B, </a:t>
            </a:r>
            <a:r>
              <a:rPr lang="en-US" sz="1000" dirty="0" err="1"/>
              <a:t>Lessler</a:t>
            </a:r>
            <a:r>
              <a:rPr lang="en-US" sz="1000" dirty="0"/>
              <a:t> J, Zhu H, Jiang CQ, Read JM, Hay JA, et al. (2020) Life course exposures continually shape antibody profiles and risk of seroconversion to influenza. </a:t>
            </a:r>
            <a:r>
              <a:rPr lang="en-US" sz="1000" dirty="0" err="1"/>
              <a:t>PLoS</a:t>
            </a:r>
            <a:r>
              <a:rPr lang="en-US" sz="1000" dirty="0"/>
              <a:t> </a:t>
            </a:r>
            <a:r>
              <a:rPr lang="en-US" sz="1000" dirty="0" err="1"/>
              <a:t>Pathog</a:t>
            </a:r>
            <a:r>
              <a:rPr lang="en-US" sz="1000" dirty="0"/>
              <a:t> 16(7): e1008635. https://</a:t>
            </a:r>
            <a:r>
              <a:rPr lang="en-US" sz="1000" dirty="0" err="1"/>
              <a:t>doi.org</a:t>
            </a:r>
            <a:r>
              <a:rPr lang="en-US" sz="1000" dirty="0"/>
              <a:t>/10.1371/journal.ppat.1008635</a:t>
            </a:r>
          </a:p>
          <a:p>
            <a:endParaRPr lang="en-US" sz="10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8ABE8D2-F1B6-6646-A2D4-0CA8F64AB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525" y="2118607"/>
            <a:ext cx="4042040" cy="335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266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B69DB-4C3A-0844-842B-2A2783C36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Differences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4C0811-D135-6D4B-BD6D-E671203A0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553482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Response is depicted on a phylogenetic tree</a:t>
            </a:r>
          </a:p>
          <a:p>
            <a:pPr lvl="1"/>
            <a:r>
              <a:rPr lang="en-US" dirty="0"/>
              <a:t>Genetic relatedness</a:t>
            </a:r>
          </a:p>
          <a:p>
            <a:pPr lvl="1"/>
            <a:r>
              <a:rPr lang="en-US" dirty="0"/>
              <a:t>Magnitude of response</a:t>
            </a:r>
          </a:p>
          <a:p>
            <a:r>
              <a:rPr lang="en-US" dirty="0"/>
              <a:t>Easier to interpret which strains are more related and more likely to cross-react</a:t>
            </a:r>
          </a:p>
          <a:p>
            <a:r>
              <a:rPr lang="en-US" dirty="0"/>
              <a:t>Genetic clusters do not always match antigenic clusters</a:t>
            </a:r>
          </a:p>
          <a:p>
            <a:pPr lvl="1"/>
            <a:r>
              <a:rPr lang="en-US" dirty="0"/>
              <a:t>H2 viruses genetic clades highly cross-reactive</a:t>
            </a:r>
          </a:p>
        </p:txBody>
      </p:sp>
      <p:pic>
        <p:nvPicPr>
          <p:cNvPr id="8" name="Picture 2" descr="Figure 1">
            <a:extLst>
              <a:ext uri="{FF2B5EF4-FFF2-40B4-BE49-F238E27FC236}">
                <a16:creationId xmlns:a16="http://schemas.microsoft.com/office/drawing/2014/main" id="{C1A9F458-FC65-064D-BFC7-79175E6628F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45640"/>
          <a:stretch/>
        </p:blipFill>
        <p:spPr bwMode="auto">
          <a:xfrm>
            <a:off x="762000" y="1369061"/>
            <a:ext cx="4430486" cy="548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B4BDC9-BD46-3947-901B-3F97E2BC894E}"/>
              </a:ext>
            </a:extLst>
          </p:cNvPr>
          <p:cNvSpPr txBox="1"/>
          <p:nvPr/>
        </p:nvSpPr>
        <p:spPr>
          <a:xfrm>
            <a:off x="6979498" y="128307"/>
            <a:ext cx="50945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Nachbagauer</a:t>
            </a:r>
            <a:r>
              <a:rPr lang="en-US" sz="1000" dirty="0"/>
              <a:t>, R., Choi, A., Hirsh, A. </a:t>
            </a:r>
            <a:r>
              <a:rPr lang="en-US" sz="1000" i="1" dirty="0"/>
              <a:t>et al.</a:t>
            </a:r>
            <a:r>
              <a:rPr lang="en-US" sz="1000" dirty="0"/>
              <a:t> Defining the antibody cross-</a:t>
            </a:r>
            <a:r>
              <a:rPr lang="en-US" sz="1000" dirty="0" err="1"/>
              <a:t>reactome</a:t>
            </a:r>
            <a:r>
              <a:rPr lang="en-US" sz="1000" dirty="0"/>
              <a:t> directed against the influenza virus surface glycoproteins. </a:t>
            </a:r>
            <a:r>
              <a:rPr lang="en-US" sz="1000" i="1" dirty="0"/>
              <a:t>Nat Immunol</a:t>
            </a:r>
            <a:r>
              <a:rPr lang="en-US" sz="1000" dirty="0"/>
              <a:t> </a:t>
            </a:r>
            <a:r>
              <a:rPr lang="en-US" sz="1000" b="1" dirty="0"/>
              <a:t>18, </a:t>
            </a:r>
            <a:r>
              <a:rPr lang="en-US" sz="1000" dirty="0"/>
              <a:t>464–473 (2017). https://</a:t>
            </a:r>
            <a:r>
              <a:rPr lang="en-US" sz="1000" dirty="0" err="1"/>
              <a:t>doi.org</a:t>
            </a:r>
            <a:r>
              <a:rPr lang="en-US" sz="1000" dirty="0"/>
              <a:t>/10.1038/ni.3684</a:t>
            </a:r>
          </a:p>
        </p:txBody>
      </p:sp>
    </p:spTree>
    <p:extLst>
      <p:ext uri="{BB962C8B-B14F-4D97-AF65-F5344CB8AC3E}">
        <p14:creationId xmlns:p14="http://schemas.microsoft.com/office/powerpoint/2010/main" val="101150827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976E9BF0-D1B2-094D-9F2A-C30E5742DBF3}" vid="{DFFA3BC8-3155-DC4B-B247-76C522E394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</Template>
  <TotalTime>11619</TotalTime>
  <Words>1927</Words>
  <Application>Microsoft Office PowerPoint</Application>
  <PresentationFormat>Widescreen</PresentationFormat>
  <Paragraphs>190</Paragraphs>
  <Slides>23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Theme1</vt:lpstr>
      <vt:lpstr>Quantifying the Breadth of Vaccine Responses</vt:lpstr>
      <vt:lpstr>Next Generation of Influenza Vaccines</vt:lpstr>
      <vt:lpstr>Efficacy of Vaccine Candidates</vt:lpstr>
      <vt:lpstr>Overall: Correlates of protection</vt:lpstr>
      <vt:lpstr>Viral Breadth Determination</vt:lpstr>
      <vt:lpstr>Count the Strains</vt:lpstr>
      <vt:lpstr>How to quantify the differences between strains?</vt:lpstr>
      <vt:lpstr>Year of Isolation</vt:lpstr>
      <vt:lpstr>Genetic Differences</vt:lpstr>
      <vt:lpstr>Antigenic Cartography</vt:lpstr>
      <vt:lpstr>Landscapes include antigenic distance information</vt:lpstr>
      <vt:lpstr>Antigenic Landscape profiles</vt:lpstr>
      <vt:lpstr>Metrics of Antibody Profiles</vt:lpstr>
      <vt:lpstr>Summary</vt:lpstr>
      <vt:lpstr>Overall: Antigenic Distances</vt:lpstr>
      <vt:lpstr>Discussion</vt:lpstr>
      <vt:lpstr>Extra slides</vt:lpstr>
      <vt:lpstr>Antigenic Landscapes without Distances</vt:lpstr>
      <vt:lpstr>Antigenic Landscapes without Distances</vt:lpstr>
      <vt:lpstr>Antigenic Landscapes with Summary Path</vt:lpstr>
      <vt:lpstr>Antigenic Landscapes with Summary Path</vt:lpstr>
      <vt:lpstr>Antibody Landscapes with Relative Distance</vt:lpstr>
      <vt:lpstr>How can antigenic cartography used for breadth?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Quantifying the Breadth of Vaccine Responses</dc:title>
  <dc:creator>Amanda Lee Skarlupka</dc:creator>
  <cp:lastModifiedBy>Amanda Lee Skarlupka</cp:lastModifiedBy>
  <cp:revision>12</cp:revision>
  <dcterms:created xsi:type="dcterms:W3CDTF">2021-10-01T19:41:52Z</dcterms:created>
  <dcterms:modified xsi:type="dcterms:W3CDTF">2023-08-26T19:41:25Z</dcterms:modified>
</cp:coreProperties>
</file>